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405" r:id="rId3"/>
    <p:sldId id="397" r:id="rId4"/>
    <p:sldId id="410" r:id="rId5"/>
    <p:sldId id="411" r:id="rId6"/>
    <p:sldId id="412" r:id="rId7"/>
    <p:sldId id="413" r:id="rId8"/>
    <p:sldId id="431" r:id="rId9"/>
    <p:sldId id="414" r:id="rId10"/>
    <p:sldId id="417" r:id="rId11"/>
    <p:sldId id="418" r:id="rId12"/>
    <p:sldId id="419" r:id="rId13"/>
    <p:sldId id="432" r:id="rId14"/>
    <p:sldId id="421" r:id="rId15"/>
    <p:sldId id="429" r:id="rId16"/>
    <p:sldId id="422" r:id="rId17"/>
    <p:sldId id="423" r:id="rId18"/>
    <p:sldId id="424" r:id="rId19"/>
    <p:sldId id="425" r:id="rId20"/>
    <p:sldId id="426" r:id="rId21"/>
    <p:sldId id="428" r:id="rId22"/>
    <p:sldId id="433" r:id="rId23"/>
    <p:sldId id="399" r:id="rId24"/>
    <p:sldId id="404" r:id="rId25"/>
    <p:sldId id="435" r:id="rId26"/>
    <p:sldId id="400" r:id="rId27"/>
    <p:sldId id="401" r:id="rId28"/>
    <p:sldId id="402" r:id="rId29"/>
    <p:sldId id="403" r:id="rId30"/>
    <p:sldId id="408" r:id="rId31"/>
    <p:sldId id="43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FAD61E"/>
    <a:srgbClr val="010138"/>
    <a:srgbClr val="FFD579"/>
    <a:srgbClr val="2E3B4B"/>
    <a:srgbClr val="A325BE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1"/>
    <p:restoredTop sz="83807"/>
  </p:normalViewPr>
  <p:slideViewPr>
    <p:cSldViewPr snapToGrid="0" snapToObjects="1">
      <p:cViewPr varScale="1">
        <p:scale>
          <a:sx n="135" d="100"/>
          <a:sy n="135" d="100"/>
        </p:scale>
        <p:origin x="1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8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47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3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23</a:t>
            </a:r>
            <a:br>
              <a:rPr lang="en-US" dirty="0"/>
            </a:br>
            <a:r>
              <a:rPr lang="en-US" sz="4400" dirty="0"/>
              <a:t>Classes Pt. 3</a:t>
            </a:r>
            <a:br>
              <a:rPr lang="en-US" sz="4400" dirty="0"/>
            </a:br>
            <a:r>
              <a:rPr lang="en-US" sz="2400" dirty="0"/>
              <a:t>Inheritance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129BA99-CE60-A146-A0B1-3A58FD4AE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48" y="2405305"/>
            <a:ext cx="8229600" cy="2191934"/>
          </a:xfrm>
        </p:spPr>
      </p:pic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4CCE215-AE73-2840-B6A4-0EAB818D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3769" t="88097"/>
          <a:stretch/>
        </p:blipFill>
        <p:spPr>
          <a:xfrm>
            <a:off x="2535810" y="4336329"/>
            <a:ext cx="6273538" cy="26090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8863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Artists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82BA9B-82BB-044A-B261-77274C69D58E}"/>
              </a:ext>
            </a:extLst>
          </p:cNvPr>
          <p:cNvGrpSpPr/>
          <p:nvPr/>
        </p:nvGrpSpPr>
        <p:grpSpPr>
          <a:xfrm>
            <a:off x="556320" y="1541420"/>
            <a:ext cx="8031359" cy="4529441"/>
            <a:chOff x="603316" y="1315178"/>
            <a:chExt cx="6829618" cy="3851696"/>
          </a:xfrm>
        </p:grpSpPr>
        <p:pic>
          <p:nvPicPr>
            <p:cNvPr id="1026" name="Picture 2" descr="On YouTube, a New Generation of Artists Channels the Spirit of Bob Ross -  Artsy">
              <a:extLst>
                <a:ext uri="{FF2B5EF4-FFF2-40B4-BE49-F238E27FC236}">
                  <a16:creationId xmlns:a16="http://schemas.microsoft.com/office/drawing/2014/main" id="{D85C45C8-8748-3148-8A16-077B7865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8" b="10732"/>
            <a:stretch/>
          </p:blipFill>
          <p:spPr bwMode="auto">
            <a:xfrm>
              <a:off x="4018125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amed Pablo Picasso Painting Reveals Abandoned Artwork Beneath |  Architectural Digest">
              <a:extLst>
                <a:ext uri="{FF2B5EF4-FFF2-40B4-BE49-F238E27FC236}">
                  <a16:creationId xmlns:a16="http://schemas.microsoft.com/office/drawing/2014/main" id="{75366E62-4577-EB44-B38B-63227D137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6" y="1315769"/>
              <a:ext cx="3407973" cy="191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ronavirus impact: Behind-the-scenes look at Frida Kahlo exhibit at San  Francisco's de Young Museum - ABC7 San Francisco">
              <a:extLst>
                <a:ext uri="{FF2B5EF4-FFF2-40B4-BE49-F238E27FC236}">
                  <a16:creationId xmlns:a16="http://schemas.microsoft.com/office/drawing/2014/main" id="{8D0F8DAA-8D49-2748-9937-F7BF6F8F7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289" y="1315178"/>
              <a:ext cx="3407973" cy="191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eorgia O'Keeffe - Paintings, Quotes &amp; Facts - Biography">
              <a:extLst>
                <a:ext uri="{FF2B5EF4-FFF2-40B4-BE49-F238E27FC236}">
                  <a16:creationId xmlns:a16="http://schemas.microsoft.com/office/drawing/2014/main" id="{00B032C8-33FC-4943-B8AE-96BE44243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7" b="21406"/>
            <a:stretch/>
          </p:blipFill>
          <p:spPr bwMode="auto">
            <a:xfrm>
              <a:off x="603316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66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D6F3906-AA23-184D-8D93-566886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1974747"/>
            <a:ext cx="8395685" cy="2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Friday: Classes pt. 1: attributes and methods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Today: Classes pt. 2: object-oriented programming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idea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recap: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classes</a:t>
            </a:r>
            <a:endParaRPr lang="en-US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vs. private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working with classes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Classes pt. 3: inheritance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child classes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overriding parent attributes / methods</a:t>
            </a:r>
          </a:p>
          <a:p>
            <a:r>
              <a:rPr lang="en-US" dirty="0"/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141652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3361654" y="1646296"/>
            <a:ext cx="2420691" cy="3672195"/>
            <a:chOff x="3361654" y="572869"/>
            <a:chExt cx="2420691" cy="367219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5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exercise: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dirty="0"/>
              <a:t>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class called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dirty="0"/>
              <a:t>, with a constructor that takes in the following parameters: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name (the dog’s name) </a:t>
            </a:r>
          </a:p>
          <a:p>
            <a:pPr marL="0" indent="0" algn="ctr">
              <a:buNone/>
            </a:pPr>
            <a:r>
              <a:rPr lang="en-US" dirty="0"/>
              <a:t>age (the dog’s age in years)</a:t>
            </a:r>
          </a:p>
        </p:txBody>
      </p:sp>
    </p:spTree>
    <p:extLst>
      <p:ext uri="{BB962C8B-B14F-4D97-AF65-F5344CB8AC3E}">
        <p14:creationId xmlns:p14="http://schemas.microsoft.com/office/powerpoint/2010/main" val="12780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3361654" y="572869"/>
            <a:ext cx="2420691" cy="3672195"/>
            <a:chOff x="3361654" y="572869"/>
            <a:chExt cx="2420691" cy="36721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45BB0-D252-A549-9168-B429ECF1476D}"/>
              </a:ext>
            </a:extLst>
          </p:cNvPr>
          <p:cNvGrpSpPr/>
          <p:nvPr/>
        </p:nvGrpSpPr>
        <p:grpSpPr>
          <a:xfrm>
            <a:off x="357806" y="2732132"/>
            <a:ext cx="3053142" cy="4078356"/>
            <a:chOff x="357806" y="2732132"/>
            <a:chExt cx="3053142" cy="40783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1039FC4-91A2-5B43-B403-CEE9C602F2FF}"/>
                </a:ext>
              </a:extLst>
            </p:cNvPr>
            <p:cNvGrpSpPr/>
            <p:nvPr/>
          </p:nvGrpSpPr>
          <p:grpSpPr>
            <a:xfrm>
              <a:off x="357806" y="4512365"/>
              <a:ext cx="3053142" cy="2298123"/>
              <a:chOff x="357806" y="4512365"/>
              <a:chExt cx="3053142" cy="229812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4D6A291-984A-D046-827C-9B4F38A4C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522" b="22062"/>
              <a:stretch/>
            </p:blipFill>
            <p:spPr>
              <a:xfrm>
                <a:off x="457200" y="4512365"/>
                <a:ext cx="2953748" cy="203082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92DB9-7F6A-D74F-95DE-3A1D2C616190}"/>
                  </a:ext>
                </a:extLst>
              </p:cNvPr>
              <p:cNvSpPr txBox="1"/>
              <p:nvPr/>
            </p:nvSpPr>
            <p:spPr>
              <a:xfrm>
                <a:off x="357806" y="6164157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Courier" pitchFamily="2" charset="0"/>
                  </a:rPr>
                  <a:t>Dachshund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E210FC-4C93-8F4F-B7E6-1CCB152C2674}"/>
                </a:ext>
              </a:extLst>
            </p:cNvPr>
            <p:cNvGrpSpPr/>
            <p:nvPr/>
          </p:nvGrpSpPr>
          <p:grpSpPr>
            <a:xfrm>
              <a:off x="1529949" y="2732132"/>
              <a:ext cx="1831705" cy="2574386"/>
              <a:chOff x="1529949" y="2732132"/>
              <a:chExt cx="1831705" cy="2574386"/>
            </a:xfrm>
          </p:grpSpPr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01A1A6E2-9112-F047-B817-4B796518489C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5400000" flipH="1" flipV="1">
                <a:off x="1360671" y="3305535"/>
                <a:ext cx="2574386" cy="1427580"/>
              </a:xfrm>
              <a:prstGeom prst="bentConnector2">
                <a:avLst/>
              </a:prstGeom>
              <a:ln w="76200">
                <a:solidFill>
                  <a:srgbClr val="0101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C6E82C-FBE1-B34A-997F-F28FCE949F78}"/>
                  </a:ext>
                </a:extLst>
              </p:cNvPr>
              <p:cNvSpPr txBox="1"/>
              <p:nvPr/>
            </p:nvSpPr>
            <p:spPr>
              <a:xfrm rot="16200000">
                <a:off x="795132" y="3780789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is a kind of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94C745-5FF2-8E4F-A4C0-3A56BDB7CF8C}"/>
              </a:ext>
            </a:extLst>
          </p:cNvPr>
          <p:cNvGrpSpPr/>
          <p:nvPr/>
        </p:nvGrpSpPr>
        <p:grpSpPr>
          <a:xfrm>
            <a:off x="4965099" y="1421457"/>
            <a:ext cx="3944163" cy="5308005"/>
            <a:chOff x="4965099" y="1421457"/>
            <a:chExt cx="3944163" cy="53080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3AFF77-9698-7745-83BC-954D7361AE9D}"/>
                </a:ext>
              </a:extLst>
            </p:cNvPr>
            <p:cNvGrpSpPr/>
            <p:nvPr/>
          </p:nvGrpSpPr>
          <p:grpSpPr>
            <a:xfrm>
              <a:off x="4965099" y="2618433"/>
              <a:ext cx="3944163" cy="4111029"/>
              <a:chOff x="4965099" y="2618433"/>
              <a:chExt cx="3944163" cy="41110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299C96-D180-0240-AF69-EE81C494D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65099" y="2618433"/>
                <a:ext cx="3721700" cy="378786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C7FB91-EC60-1947-9A5D-AD5EF721B8C2}"/>
                  </a:ext>
                </a:extLst>
              </p:cNvPr>
              <p:cNvSpPr txBox="1"/>
              <p:nvPr/>
            </p:nvSpPr>
            <p:spPr>
              <a:xfrm>
                <a:off x="6228720" y="6083131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Courier" pitchFamily="2" charset="0"/>
                  </a:rPr>
                  <a:t>GreatDane</a:t>
                </a:r>
                <a:endParaRPr lang="en-US" sz="3600" dirty="0">
                  <a:latin typeface="Courier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303D6-A6B6-EB47-9840-B58611F0C9C2}"/>
                </a:ext>
              </a:extLst>
            </p:cNvPr>
            <p:cNvGrpSpPr/>
            <p:nvPr/>
          </p:nvGrpSpPr>
          <p:grpSpPr>
            <a:xfrm>
              <a:off x="5312867" y="1421457"/>
              <a:ext cx="1921705" cy="1450260"/>
              <a:chOff x="5312867" y="1421457"/>
              <a:chExt cx="1921705" cy="145026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9093A3-D5DA-9B49-AB71-59EB699381DF}"/>
                  </a:ext>
                </a:extLst>
              </p:cNvPr>
              <p:cNvGrpSpPr/>
              <p:nvPr/>
            </p:nvGrpSpPr>
            <p:grpSpPr>
              <a:xfrm flipH="1">
                <a:off x="5312867" y="1421457"/>
                <a:ext cx="1705524" cy="1450260"/>
                <a:chOff x="1656130" y="2575000"/>
                <a:chExt cx="1705524" cy="1450260"/>
              </a:xfrm>
            </p:grpSpPr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B616B5D5-C1AA-9D4E-9232-83C8436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085191" y="2748797"/>
                  <a:ext cx="1039844" cy="1513082"/>
                </a:xfrm>
                <a:prstGeom prst="bentConnector2">
                  <a:avLst/>
                </a:prstGeom>
                <a:ln w="76200">
                  <a:solidFill>
                    <a:srgbClr val="0101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7FF662-B408-A847-8C1F-F39F7553B79E}"/>
                    </a:ext>
                  </a:extLst>
                </p:cNvPr>
                <p:cNvSpPr txBox="1"/>
                <p:nvPr/>
              </p:nvSpPr>
              <p:spPr>
                <a:xfrm>
                  <a:off x="1656130" y="2575000"/>
                  <a:ext cx="1425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urier" pitchFamily="2" charset="0"/>
                    </a:rPr>
                    <a:t>is also a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02B6ED-BD29-2948-BBF1-13CE9724DABC}"/>
                  </a:ext>
                </a:extLst>
              </p:cNvPr>
              <p:cNvSpPr/>
              <p:nvPr/>
            </p:nvSpPr>
            <p:spPr>
              <a:xfrm rot="5400000">
                <a:off x="6475069" y="2015652"/>
                <a:ext cx="1149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kind of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43762" y="1291472"/>
            <a:ext cx="5852509" cy="5337928"/>
          </a:xfrm>
        </p:spPr>
      </p:pic>
    </p:spTree>
    <p:extLst>
      <p:ext uri="{BB962C8B-B14F-4D97-AF65-F5344CB8AC3E}">
        <p14:creationId xmlns:p14="http://schemas.microsoft.com/office/powerpoint/2010/main" val="67680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D7441F0-E12B-C746-AB41-2D8B3D56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43762" y="1291472"/>
            <a:ext cx="5852509" cy="53379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538568" y="1371583"/>
            <a:ext cx="3545279" cy="3562439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327887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4859109" y="2277067"/>
            <a:ext cx="183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subclasses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-199531" y="1073581"/>
            <a:ext cx="4322296" cy="6452225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220260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4CA240B-180B-1541-A073-4F9A556C7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85" t="21016" r="38432" b="53907"/>
          <a:stretch/>
        </p:blipFill>
        <p:spPr>
          <a:xfrm>
            <a:off x="1747728" y="2413261"/>
            <a:ext cx="3399307" cy="13386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A0DE876-FE93-844C-A2AE-D7E03C1B0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1635" t="44" r="82566" b="95715"/>
          <a:stretch/>
        </p:blipFill>
        <p:spPr>
          <a:xfrm>
            <a:off x="2224726" y="1291472"/>
            <a:ext cx="339365" cy="22640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FDB6E3B-509F-4A42-8CBC-8A89A8DF6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9016" t="52663" r="65302" b="43581"/>
          <a:stretch/>
        </p:blipFill>
        <p:spPr>
          <a:xfrm>
            <a:off x="3241965" y="4102575"/>
            <a:ext cx="332508" cy="20048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DD680690-15AF-9E41-A4F2-74629352E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1189" t="78404" r="63130" b="17076"/>
          <a:stretch/>
        </p:blipFill>
        <p:spPr>
          <a:xfrm>
            <a:off x="3369100" y="5476620"/>
            <a:ext cx="332509" cy="2412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1563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B20ED0B-9155-AF43-BB39-4A885964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43762" y="1291472"/>
            <a:ext cx="5852509" cy="533792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70F6E-0FC1-3149-A35A-69705D5D7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0" t="62692" r="17005" b="27065"/>
          <a:stretch/>
        </p:blipFill>
        <p:spPr>
          <a:xfrm>
            <a:off x="1677972" y="4637988"/>
            <a:ext cx="472282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04F64A6-7C82-C841-9390-303C9AE20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5" t="88300" r="21041" b="1458"/>
          <a:stretch/>
        </p:blipFill>
        <p:spPr>
          <a:xfrm>
            <a:off x="1677972" y="6004875"/>
            <a:ext cx="448715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6521813" y="4597032"/>
            <a:ext cx="2392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also have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own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from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Friday: Classes pt. 1: attributes and methods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Today: Classes pt. 2: object-oriented programming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idea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recap: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classes</a:t>
            </a:r>
            <a:endParaRPr lang="en-US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vs. private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working with classes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Classes pt. 3: inheritance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child classes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overriding parent attributes / methods</a:t>
            </a:r>
          </a:p>
          <a:p>
            <a:r>
              <a:rPr lang="en-US" dirty="0"/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816884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198370" y="1715768"/>
            <a:ext cx="6645608" cy="382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4572000" y="4527297"/>
            <a:ext cx="3709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necessary, they can override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1060BD1-A89A-A44B-9CF7-3E5FBA249C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813" t="89162" r="63278"/>
          <a:stretch/>
        </p:blipFill>
        <p:spPr>
          <a:xfrm>
            <a:off x="1451728" y="5128180"/>
            <a:ext cx="2187018" cy="41478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667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Why is this “inheritance” idea </a:t>
            </a:r>
            <a:r>
              <a:rPr lang="en-US" b="1" dirty="0"/>
              <a:t>useful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4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9647-8007-A64F-A971-D334D30B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A6: Slow Pokémon (open a little early)</a:t>
            </a:r>
          </a:p>
        </p:txBody>
      </p: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02E98D5-DB8F-C84C-A51D-F784ED602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94" y="1268902"/>
            <a:ext cx="8685944" cy="5903360"/>
          </a:xfrm>
        </p:spPr>
      </p:pic>
    </p:spTree>
    <p:extLst>
      <p:ext uri="{BB962C8B-B14F-4D97-AF65-F5344CB8AC3E}">
        <p14:creationId xmlns:p14="http://schemas.microsoft.com/office/powerpoint/2010/main" val="110586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max_hp</a:t>
            </a:r>
            <a:endParaRPr lang="en-US" dirty="0">
              <a:solidFill>
                <a:srgbClr val="00347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3516" y="5587117"/>
            <a:ext cx="33714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3470"/>
                </a:solidFill>
              </a:rPr>
              <a:t>hp</a:t>
            </a:r>
            <a:r>
              <a:rPr lang="en-US" sz="2800" dirty="0">
                <a:solidFill>
                  <a:srgbClr val="003470"/>
                </a:solidFill>
              </a:rPr>
              <a:t> (“hit points”)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= how </a:t>
            </a:r>
            <a:r>
              <a:rPr lang="en-US" b="1" dirty="0">
                <a:solidFill>
                  <a:srgbClr val="003470"/>
                </a:solidFill>
              </a:rPr>
              <a:t>strong</a:t>
            </a:r>
            <a:r>
              <a:rPr lang="en-US" dirty="0">
                <a:solidFill>
                  <a:srgbClr val="003470"/>
                </a:solidFill>
              </a:rPr>
              <a:t> your Pokémon is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(bigger number </a:t>
            </a:r>
            <a:r>
              <a:rPr lang="en-US" dirty="0">
                <a:solidFill>
                  <a:srgbClr val="00347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3470"/>
                </a:solidFill>
              </a:rPr>
              <a:t> </a:t>
            </a:r>
            <a:r>
              <a:rPr lang="en-US" b="1" dirty="0">
                <a:solidFill>
                  <a:srgbClr val="003470"/>
                </a:solidFill>
              </a:rPr>
              <a:t>stronger</a:t>
            </a:r>
            <a:r>
              <a:rPr lang="en-US" dirty="0">
                <a:solidFill>
                  <a:srgbClr val="003470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max_hp</a:t>
            </a:r>
            <a:endParaRPr lang="en-US" dirty="0">
              <a:solidFill>
                <a:srgbClr val="00347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7097" y="5587117"/>
            <a:ext cx="72442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attack_power</a:t>
            </a:r>
            <a:endParaRPr lang="en-US" sz="2800" dirty="0">
              <a:solidFill>
                <a:srgbClr val="00347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dirty="0">
                <a:solidFill>
                  <a:srgbClr val="003470"/>
                </a:solidFill>
              </a:rPr>
              <a:t>= how </a:t>
            </a:r>
            <a:r>
              <a:rPr lang="en-US" b="1" dirty="0">
                <a:solidFill>
                  <a:srgbClr val="003470"/>
                </a:solidFill>
              </a:rPr>
              <a:t>much damage </a:t>
            </a:r>
            <a:r>
              <a:rPr lang="en-US" dirty="0">
                <a:solidFill>
                  <a:srgbClr val="003470"/>
                </a:solidFill>
              </a:rPr>
              <a:t>your Pokémon does to another when attacking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(bigger number </a:t>
            </a:r>
            <a:r>
              <a:rPr lang="en-US" dirty="0">
                <a:solidFill>
                  <a:srgbClr val="00347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3470"/>
                </a:solidFill>
              </a:rPr>
              <a:t> causes </a:t>
            </a:r>
            <a:r>
              <a:rPr lang="en-US" b="1" dirty="0">
                <a:solidFill>
                  <a:srgbClr val="003470"/>
                </a:solidFill>
              </a:rPr>
              <a:t>more damage</a:t>
            </a:r>
            <a:r>
              <a:rPr lang="en-US" dirty="0">
                <a:solidFill>
                  <a:srgbClr val="003470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3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max_hp</a:t>
            </a:r>
            <a:endParaRPr lang="en-US" dirty="0">
              <a:solidFill>
                <a:srgbClr val="00347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525" y="5587117"/>
            <a:ext cx="7975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defensive_power</a:t>
            </a:r>
            <a:endParaRPr lang="en-US" sz="2800" dirty="0">
              <a:solidFill>
                <a:srgbClr val="00347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ctr"/>
            <a:r>
              <a:rPr lang="en-US" dirty="0">
                <a:solidFill>
                  <a:srgbClr val="003470"/>
                </a:solidFill>
              </a:rPr>
              <a:t>= how </a:t>
            </a:r>
            <a:r>
              <a:rPr lang="en-US" b="1" dirty="0">
                <a:solidFill>
                  <a:srgbClr val="003470"/>
                </a:solidFill>
              </a:rPr>
              <a:t>easy it is for </a:t>
            </a:r>
            <a:r>
              <a:rPr lang="en-US" dirty="0">
                <a:solidFill>
                  <a:srgbClr val="003470"/>
                </a:solidFill>
              </a:rPr>
              <a:t>your Pokémon to fend off damage from another’s attack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(bigger number </a:t>
            </a:r>
            <a:r>
              <a:rPr lang="en-US" dirty="0">
                <a:solidFill>
                  <a:srgbClr val="00347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3470"/>
                </a:solidFill>
              </a:rPr>
              <a:t> takes </a:t>
            </a:r>
            <a:r>
              <a:rPr lang="en-US" b="1" dirty="0">
                <a:solidFill>
                  <a:srgbClr val="003470"/>
                </a:solidFill>
              </a:rPr>
              <a:t>less damage</a:t>
            </a:r>
            <a:r>
              <a:rPr lang="en-US" dirty="0">
                <a:solidFill>
                  <a:srgbClr val="003470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4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max_hp</a:t>
            </a:r>
            <a:endParaRPr lang="en-US" dirty="0">
              <a:solidFill>
                <a:srgbClr val="00347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583430" y="5508727"/>
            <a:ext cx="1563248" cy="738664"/>
            <a:chOff x="5583430" y="5508727"/>
            <a:chExt cx="1563248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583430" y="5878059"/>
              <a:ext cx="1563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3470"/>
                  </a:solidFill>
                  <a:latin typeface="Courier" charset="0"/>
                  <a:ea typeface="Courier" charset="0"/>
                  <a:cs typeface="Courier" charset="0"/>
                </a:rPr>
                <a:t>current_hp</a:t>
              </a:r>
              <a:endPara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227196" y="5508727"/>
              <a:ext cx="0" cy="383190"/>
            </a:xfrm>
            <a:prstGeom prst="straightConnector1">
              <a:avLst/>
            </a:prstGeom>
            <a:ln w="5715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690141" y="1468657"/>
            <a:ext cx="1996659" cy="2064429"/>
            <a:chOff x="6690141" y="1468657"/>
            <a:chExt cx="1996659" cy="2064429"/>
          </a:xfrm>
        </p:grpSpPr>
        <p:pic>
          <p:nvPicPr>
            <p:cNvPr id="3074" name="Picture 2" descr="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499" y="1468657"/>
              <a:ext cx="1738301" cy="163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690141" y="3163754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  <a:latin typeface="Courier" charset="0"/>
                  <a:ea typeface="Courier" charset="0"/>
                  <a:cs typeface="Courier" charset="0"/>
                </a:rPr>
                <a:t>p2.attack(p1)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49146" y="395225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p1.defend()</a:t>
            </a:r>
          </a:p>
        </p:txBody>
      </p:sp>
    </p:spTree>
    <p:extLst>
      <p:ext uri="{BB962C8B-B14F-4D97-AF65-F5344CB8AC3E}">
        <p14:creationId xmlns:p14="http://schemas.microsoft.com/office/powerpoint/2010/main" val="419311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</a:rPr>
              <a:t>max_hp</a:t>
            </a:r>
            <a:endParaRPr lang="en-US" dirty="0">
              <a:solidFill>
                <a:srgbClr val="00347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50326" y="5195184"/>
            <a:ext cx="3179197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991204" y="5638799"/>
            <a:ext cx="1287532" cy="738664"/>
            <a:chOff x="5583430" y="5508727"/>
            <a:chExt cx="1287532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583430" y="5878059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3470"/>
                  </a:solidFill>
                </a:rPr>
                <a:t>current_hp</a:t>
              </a:r>
              <a:endParaRPr lang="en-US" dirty="0">
                <a:solidFill>
                  <a:srgbClr val="00347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227196" y="5508727"/>
              <a:ext cx="0" cy="383190"/>
            </a:xfrm>
            <a:prstGeom prst="straightConnector1">
              <a:avLst/>
            </a:prstGeom>
            <a:ln w="5715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690141" y="1468657"/>
            <a:ext cx="1996659" cy="2064429"/>
            <a:chOff x="6690141" y="1468657"/>
            <a:chExt cx="1996659" cy="2064429"/>
          </a:xfrm>
        </p:grpSpPr>
        <p:pic>
          <p:nvPicPr>
            <p:cNvPr id="14" name="Picture 13" descr="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499" y="1468657"/>
              <a:ext cx="1738301" cy="163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690141" y="3163754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  <a:latin typeface="Courier" charset="0"/>
                  <a:ea typeface="Courier" charset="0"/>
                  <a:cs typeface="Courier" charset="0"/>
                </a:rPr>
                <a:t>p2.attack(p1)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62058" y="4371018"/>
            <a:ext cx="2032929" cy="768378"/>
            <a:chOff x="4962058" y="4371018"/>
            <a:chExt cx="2032929" cy="768378"/>
          </a:xfrm>
        </p:grpSpPr>
        <p:sp>
          <p:nvSpPr>
            <p:cNvPr id="3" name="Left Bracket 2"/>
            <p:cNvSpPr/>
            <p:nvPr/>
          </p:nvSpPr>
          <p:spPr>
            <a:xfrm rot="5400000">
              <a:off x="5871348" y="4783549"/>
              <a:ext cx="114021" cy="597673"/>
            </a:xfrm>
            <a:prstGeom prst="leftBracket">
              <a:avLst/>
            </a:prstGeom>
            <a:ln w="38100">
              <a:solidFill>
                <a:srgbClr val="0034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62058" y="4371018"/>
              <a:ext cx="20329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3470"/>
                  </a:solidFill>
                </a:rPr>
                <a:t>some (+) amount related to</a:t>
              </a:r>
            </a:p>
            <a:p>
              <a:pPr algn="ctr"/>
              <a:r>
                <a:rPr lang="en-US" sz="1200" dirty="0">
                  <a:solidFill>
                    <a:srgbClr val="003470"/>
                  </a:solidFill>
                  <a:latin typeface="Courier" charset="0"/>
                  <a:ea typeface="Courier" charset="0"/>
                  <a:cs typeface="Courier" charset="0"/>
                </a:rPr>
                <a:t>p2.attack_power</a:t>
              </a:r>
              <a:r>
                <a:rPr lang="en-US" sz="1200" dirty="0">
                  <a:solidFill>
                    <a:srgbClr val="003470"/>
                  </a:solidFill>
                </a:rPr>
                <a:t> </a:t>
              </a:r>
              <a:r>
                <a:rPr lang="en-US" sz="1200" b="1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sz="1200" dirty="0">
                  <a:solidFill>
                    <a:srgbClr val="003470"/>
                  </a:solidFill>
                  <a:latin typeface="Courier" charset="0"/>
                  <a:ea typeface="Courier" charset="0"/>
                  <a:cs typeface="Courier" charset="0"/>
                </a:rPr>
                <a:t>p1.defensive_power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000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</a:rPr>
              <a:t>max_hp</a:t>
            </a:r>
            <a:endParaRPr lang="en-US" dirty="0">
              <a:solidFill>
                <a:srgbClr val="00347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50327" y="5195184"/>
            <a:ext cx="1135712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955670" y="5638799"/>
            <a:ext cx="1287532" cy="738664"/>
            <a:chOff x="5583430" y="5508727"/>
            <a:chExt cx="1287532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583430" y="5878059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3470"/>
                  </a:solidFill>
                </a:rPr>
                <a:t>current_hp</a:t>
              </a:r>
              <a:endParaRPr lang="en-US" dirty="0">
                <a:solidFill>
                  <a:srgbClr val="00347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227196" y="5508727"/>
              <a:ext cx="0" cy="383190"/>
            </a:xfrm>
            <a:prstGeom prst="straightConnector1">
              <a:avLst/>
            </a:prstGeom>
            <a:ln w="5715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690141" y="1468657"/>
            <a:ext cx="1996659" cy="2064429"/>
            <a:chOff x="6690141" y="1468657"/>
            <a:chExt cx="1996659" cy="2064429"/>
          </a:xfrm>
        </p:grpSpPr>
        <p:pic>
          <p:nvPicPr>
            <p:cNvPr id="13" name="Picture 12" descr="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499" y="1468657"/>
              <a:ext cx="1738301" cy="1639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690141" y="3163754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  <a:latin typeface="Courier" charset="0"/>
                  <a:ea typeface="Courier" charset="0"/>
                  <a:cs typeface="Courier" charset="0"/>
                </a:rPr>
                <a:t>p2.attack(p1)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088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</a:rPr>
              <a:t>max_hp</a:t>
            </a:r>
            <a:endParaRPr lang="en-US" dirty="0">
              <a:solidFill>
                <a:srgbClr val="00347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18635" y="5638799"/>
            <a:ext cx="1287532" cy="738664"/>
            <a:chOff x="5583430" y="5508727"/>
            <a:chExt cx="1287532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583430" y="5878059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3470"/>
                  </a:solidFill>
                </a:rPr>
                <a:t>current_hp</a:t>
              </a:r>
              <a:endParaRPr lang="en-US" dirty="0">
                <a:solidFill>
                  <a:srgbClr val="00347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227196" y="5508727"/>
              <a:ext cx="0" cy="383190"/>
            </a:xfrm>
            <a:prstGeom prst="straightConnector1">
              <a:avLst/>
            </a:prstGeom>
            <a:ln w="5715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880237" y="2400368"/>
            <a:ext cx="997763" cy="1109416"/>
            <a:chOff x="3880237" y="2400368"/>
            <a:chExt cx="997763" cy="1109416"/>
          </a:xfrm>
        </p:grpSpPr>
        <p:sp>
          <p:nvSpPr>
            <p:cNvPr id="3" name="Rectangle 2"/>
            <p:cNvSpPr/>
            <p:nvPr/>
          </p:nvSpPr>
          <p:spPr>
            <a:xfrm>
              <a:off x="3880237" y="2600077"/>
              <a:ext cx="270344" cy="246490"/>
            </a:xfrm>
            <a:prstGeom prst="rect">
              <a:avLst/>
            </a:prstGeom>
            <a:solidFill>
              <a:srgbClr val="FAD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0" y="2809562"/>
              <a:ext cx="270344" cy="246490"/>
            </a:xfrm>
            <a:prstGeom prst="rect">
              <a:avLst/>
            </a:prstGeom>
            <a:solidFill>
              <a:srgbClr val="FAD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900000">
              <a:off x="3990607" y="2891128"/>
              <a:ext cx="575794" cy="560689"/>
            </a:xfrm>
            <a:prstGeom prst="rect">
              <a:avLst/>
            </a:prstGeom>
            <a:solidFill>
              <a:srgbClr val="FAD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/>
            <p:cNvSpPr/>
            <p:nvPr/>
          </p:nvSpPr>
          <p:spPr>
            <a:xfrm rot="9900000">
              <a:off x="3977226" y="2400368"/>
              <a:ext cx="368564" cy="368564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9900000">
              <a:off x="4509436" y="2626065"/>
              <a:ext cx="368564" cy="368564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20464012">
              <a:off x="3959643" y="3106052"/>
              <a:ext cx="403732" cy="403732"/>
            </a:xfrm>
            <a:prstGeom prst="arc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9463" y="4461151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470"/>
                </a:solidFill>
              </a:rPr>
              <a:t>fainted =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pic>
        <p:nvPicPr>
          <p:cNvPr id="20" name="Picture 19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99" y="1468657"/>
            <a:ext cx="1738301" cy="16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7: working with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31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about the homework</a:t>
            </a:r>
          </a:p>
        </p:txBody>
      </p:sp>
      <p:pic>
        <p:nvPicPr>
          <p:cNvPr id="1026" name="Picture 2" descr="mage result for pikac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65" y="1542553"/>
            <a:ext cx="3466770" cy="34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50326" y="5195184"/>
            <a:ext cx="3776870" cy="257755"/>
          </a:xfrm>
          <a:prstGeom prst="rect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77176" y="51393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7440" y="513939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3470"/>
                </a:solidFill>
              </a:rPr>
              <a:t>max_hp</a:t>
            </a:r>
            <a:endParaRPr lang="en-US" dirty="0">
              <a:solidFill>
                <a:srgbClr val="00347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50326" y="5195184"/>
            <a:ext cx="1891085" cy="257755"/>
          </a:xfrm>
          <a:prstGeom prst="rect">
            <a:avLst/>
          </a:prstGeom>
          <a:solidFill>
            <a:srgbClr val="00347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694995" y="5638800"/>
            <a:ext cx="1287532" cy="738664"/>
            <a:chOff x="5583430" y="5508727"/>
            <a:chExt cx="1287532" cy="738664"/>
          </a:xfrm>
        </p:grpSpPr>
        <p:sp>
          <p:nvSpPr>
            <p:cNvPr id="9" name="TextBox 8"/>
            <p:cNvSpPr txBox="1"/>
            <p:nvPr/>
          </p:nvSpPr>
          <p:spPr>
            <a:xfrm>
              <a:off x="5583430" y="5878059"/>
              <a:ext cx="1287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3470"/>
                  </a:solidFill>
                </a:rPr>
                <a:t>current_hp</a:t>
              </a:r>
              <a:endParaRPr lang="en-US" dirty="0">
                <a:solidFill>
                  <a:srgbClr val="00347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6227196" y="5508727"/>
              <a:ext cx="0" cy="383190"/>
            </a:xfrm>
            <a:prstGeom prst="straightConnector1">
              <a:avLst/>
            </a:prstGeom>
            <a:ln w="5715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99" y="1468657"/>
            <a:ext cx="1738301" cy="16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49146" y="395225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  <a:latin typeface="Courier" charset="0"/>
                <a:ea typeface="Courier" charset="0"/>
                <a:cs typeface="Courier" charset="0"/>
              </a:rPr>
              <a:t>p1.revive()</a:t>
            </a:r>
          </a:p>
        </p:txBody>
      </p:sp>
    </p:spTree>
    <p:extLst>
      <p:ext uri="{BB962C8B-B14F-4D97-AF65-F5344CB8AC3E}">
        <p14:creationId xmlns:p14="http://schemas.microsoft.com/office/powerpoint/2010/main" val="3287537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Friday: Classes pt. 1: attributes and methods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Today: Classes pt. 2: object-oriented programming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idea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recap: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classes</a:t>
            </a:r>
            <a:endParaRPr lang="en-US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vs. private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working with classes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Wednesday: Classes pt. 3: inheritance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child classes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overriding parent attributes / methods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69196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1675445" y="1657351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2505456" y="6550223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1914826" y="2292087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2030229" y="3075183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57200" y="1974747"/>
            <a:ext cx="8395685" cy="2908505"/>
          </a:xfrm>
        </p:spPr>
      </p:pic>
    </p:spTree>
    <p:extLst>
      <p:ext uri="{BB962C8B-B14F-4D97-AF65-F5344CB8AC3E}">
        <p14:creationId xmlns:p14="http://schemas.microsoft.com/office/powerpoint/2010/main" val="27917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D335BEC-7AB0-3D48-9467-088AE0E4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7200" y="1974747"/>
            <a:ext cx="8395685" cy="2908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6063845" y="2379945"/>
            <a:ext cx="2102361" cy="1548422"/>
            <a:chOff x="-898767" y="2211502"/>
            <a:chExt cx="2102361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120808" y="2968168"/>
              <a:ext cx="13244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895019" y="22077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64CB93B-525E-5E47-92A2-A05D4129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059" t="16084" r="28162" b="77172"/>
          <a:stretch/>
        </p:blipFill>
        <p:spPr>
          <a:xfrm>
            <a:off x="713983" y="2442575"/>
            <a:ext cx="5774499" cy="19612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813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7200" y="1974747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5334" t="23505" r="61206" b="49995"/>
          <a:stretch/>
        </p:blipFill>
        <p:spPr>
          <a:xfrm>
            <a:off x="904974" y="2658359"/>
            <a:ext cx="2809188" cy="77064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3203509" y="2932581"/>
            <a:ext cx="2011943" cy="1548422"/>
            <a:chOff x="-1050765" y="2281072"/>
            <a:chExt cx="2011943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159642" y="2961419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1047017" y="227732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7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7200" y="1974747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4870" t="15724" r="29767" b="76495"/>
          <a:stretch/>
        </p:blipFill>
        <p:spPr>
          <a:xfrm>
            <a:off x="2545237" y="2432116"/>
            <a:ext cx="3808429" cy="2262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4805244" y="1338015"/>
            <a:ext cx="2230969" cy="1609724"/>
            <a:chOff x="-1277830" y="2835863"/>
            <a:chExt cx="2230969" cy="1609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622934" y="2835863"/>
              <a:ext cx="1576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default values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flipH="1">
              <a:off x="-1277830" y="2889670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92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B831221-815C-6A46-8304-0EC40B3F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7200" y="1974747"/>
            <a:ext cx="8395685" cy="290850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F8C0C41-3037-9C4F-9424-18B6ED7A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750" t="57243" r="72154" b="35320"/>
          <a:stretch/>
        </p:blipFill>
        <p:spPr>
          <a:xfrm>
            <a:off x="688157" y="3639339"/>
            <a:ext cx="2106896" cy="2162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2518116" y="2608333"/>
            <a:ext cx="2219456" cy="1548422"/>
            <a:chOff x="-1643335" y="2450349"/>
            <a:chExt cx="2219456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49132" y="3255923"/>
              <a:ext cx="925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method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7113822">
              <a:off x="-1639587" y="2446601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351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18514</TotalTime>
  <Words>588</Words>
  <Application>Microsoft Macintosh PowerPoint</Application>
  <PresentationFormat>On-screen Show (4:3)</PresentationFormat>
  <Paragraphs>152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</vt:lpstr>
      <vt:lpstr>Lucida Grande</vt:lpstr>
      <vt:lpstr>Wingdings</vt:lpstr>
      <vt:lpstr>Smith Lecture Notes</vt:lpstr>
      <vt:lpstr>Lecture 23 Classes Pt. 3 Inheritance</vt:lpstr>
      <vt:lpstr>Outline</vt:lpstr>
      <vt:lpstr>Lab 7: working with classes</vt:lpstr>
      <vt:lpstr>RECAP: class definitions (“blueprints”)</vt:lpstr>
      <vt:lpstr>Coding the Artist class</vt:lpstr>
      <vt:lpstr>Coding the Artist class</vt:lpstr>
      <vt:lpstr>Coding the Artist class</vt:lpstr>
      <vt:lpstr>Coding the Artist class</vt:lpstr>
      <vt:lpstr>Coding the Artist class</vt:lpstr>
      <vt:lpstr>Creating an Artist instance</vt:lpstr>
      <vt:lpstr>Lots of possible Artists</vt:lpstr>
      <vt:lpstr>All from the same blueprint</vt:lpstr>
      <vt:lpstr>Outline</vt:lpstr>
      <vt:lpstr>Motivation</vt:lpstr>
      <vt:lpstr>10 minute exercise: the Dog class</vt:lpstr>
      <vt:lpstr>Motivation</vt:lpstr>
      <vt:lpstr>As (sub)classes</vt:lpstr>
      <vt:lpstr>As (sub)classes</vt:lpstr>
      <vt:lpstr>As (sub)classes</vt:lpstr>
      <vt:lpstr>As (sub)classes</vt:lpstr>
      <vt:lpstr>Discussion</vt:lpstr>
      <vt:lpstr>A6: Slow Pokémon (open a little early)</vt:lpstr>
      <vt:lpstr>Common questions about the homework</vt:lpstr>
      <vt:lpstr>Common questions about the homework</vt:lpstr>
      <vt:lpstr>Common questions about the homework</vt:lpstr>
      <vt:lpstr>Common questions about the homework</vt:lpstr>
      <vt:lpstr>Common questions about the homework</vt:lpstr>
      <vt:lpstr>Common questions about the homework</vt:lpstr>
      <vt:lpstr>Common questions about the homework</vt:lpstr>
      <vt:lpstr>Common questions about the homework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286</cp:revision>
  <cp:lastPrinted>2018-11-07T15:14:01Z</cp:lastPrinted>
  <dcterms:created xsi:type="dcterms:W3CDTF">2018-06-21T16:17:33Z</dcterms:created>
  <dcterms:modified xsi:type="dcterms:W3CDTF">2020-10-28T02:24:29Z</dcterms:modified>
</cp:coreProperties>
</file>